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84" autoAdjust="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7A32C-02BE-47BE-BB77-D59ABF01B792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97667-D425-4BC9-9391-962532B5F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http://www.wavsource.com/ </a:t>
            </a:r>
            <a:r>
              <a:rPr lang="en-US" dirty="0" smtClean="0">
                <a:sym typeface="Wingdings" pitchFamily="2" charset="2"/>
              </a:rPr>
              <a:t>tons of wav files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97667-D425-4BC9-9391-962532B5FF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http://myword.info/sendword.php?adverb_1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97667-D425-4BC9-9391-962532B5FF4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http://madsenworld.dk/anigif/animals.htm    </a:t>
            </a:r>
            <a:r>
              <a:rPr lang="en-US" dirty="0" smtClean="0">
                <a:sym typeface="Wingdings" pitchFamily="2" charset="2"/>
              </a:rPr>
              <a:t>contains a</a:t>
            </a:r>
            <a:r>
              <a:rPr lang="en-US" baseline="0" dirty="0" smtClean="0">
                <a:sym typeface="Wingdings" pitchFamily="2" charset="2"/>
              </a:rPr>
              <a:t> lot of animated animal .gif files</a:t>
            </a:r>
          </a:p>
          <a:p>
            <a:r>
              <a:rPr lang="en-US" dirty="0" smtClean="0"/>
              <a:t>http://www.amazing-animations.com/   </a:t>
            </a:r>
            <a:r>
              <a:rPr lang="en-US" dirty="0" smtClean="0">
                <a:sym typeface="Wingdings" pitchFamily="2" charset="2"/>
              </a:rPr>
              <a:t>tons of animated .gif</a:t>
            </a:r>
            <a:r>
              <a:rPr lang="en-US" baseline="0" dirty="0" smtClean="0">
                <a:sym typeface="Wingdings" pitchFamily="2" charset="2"/>
              </a:rPr>
              <a:t> files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97667-D425-4BC9-9391-962532B5FF4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http://myword.info/sendword.php?adverb_1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97667-D425-4BC9-9391-962532B5FF4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2FB3427-4064-4E60-970E-BD49614A8A5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DBD8A0-DBAF-490A-95C2-58292E73B9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dver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audio" Target="../media/audio3.wav"/><Relationship Id="rId7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notesSlide" Target="../notesSlides/notesSlide3.xml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6" Type="http://schemas.openxmlformats.org/officeDocument/2006/relationships/image" Target="../media/image13.gif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7.png"/><Relationship Id="rId2" Type="http://schemas.openxmlformats.org/officeDocument/2006/relationships/audio" Target="../media/audio6.wav"/><Relationship Id="rId1" Type="http://schemas.openxmlformats.org/officeDocument/2006/relationships/audio" Target="../media/audio5.wav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o4u.com/en/cram-up/grammar/adjectives-adverbs/exercis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2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Adverbs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An Adverb?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76400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 </a:t>
            </a:r>
            <a:r>
              <a:rPr lang="en-US" sz="2800" dirty="0" smtClean="0">
                <a:hlinkClick r:id="rId3"/>
              </a:rPr>
              <a:t>ADVERB </a:t>
            </a:r>
            <a:r>
              <a:rPr lang="en-US" sz="2800" dirty="0" smtClean="0"/>
              <a:t>is a word that modifies (</a:t>
            </a:r>
            <a:r>
              <a:rPr lang="en-US" sz="2800" i="1" dirty="0" err="1" smtClean="0"/>
              <a:t>modificacion</a:t>
            </a:r>
            <a:r>
              <a:rPr lang="en-US" sz="2800" i="1" dirty="0" smtClean="0"/>
              <a:t> de </a:t>
            </a:r>
            <a:r>
              <a:rPr lang="en-US" sz="2800" i="1" dirty="0" err="1" smtClean="0"/>
              <a:t>verbo</a:t>
            </a:r>
            <a:r>
              <a:rPr lang="en-US" sz="2800" dirty="0" smtClean="0"/>
              <a:t>) a verb. It tells how, when, where, and to what extent.</a:t>
            </a:r>
            <a:endParaRPr lang="en-US" sz="2800" dirty="0"/>
          </a:p>
        </p:txBody>
      </p:sp>
      <p:pic>
        <p:nvPicPr>
          <p:cNvPr id="1028" name="Picture 4" descr="http://myword.info/images/adverb_1b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0267" y="2667000"/>
            <a:ext cx="5266083" cy="3657600"/>
          </a:xfrm>
          <a:prstGeom prst="rect">
            <a:avLst/>
          </a:prstGeom>
          <a:noFill/>
        </p:spPr>
      </p:pic>
      <p:sp>
        <p:nvSpPr>
          <p:cNvPr id="9" name="Cloud Callout 8"/>
          <p:cNvSpPr/>
          <p:nvPr/>
        </p:nvSpPr>
        <p:spPr>
          <a:xfrm>
            <a:off x="228600" y="3124200"/>
            <a:ext cx="3276600" cy="2743200"/>
          </a:xfrm>
          <a:prstGeom prst="cloudCallout">
            <a:avLst>
              <a:gd name="adj1" fmla="val 67212"/>
              <a:gd name="adj2" fmla="val -1819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If I don’t pay attention to these notes, my grade will fare…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to Use Adverbs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4478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Adverbs that tell </a:t>
            </a:r>
            <a:r>
              <a:rPr lang="en-US" sz="3600" i="1" dirty="0" smtClean="0"/>
              <a:t>how</a:t>
            </a:r>
            <a:r>
              <a:rPr lang="en-US" sz="3600" dirty="0" smtClean="0"/>
              <a:t> end with the letters </a:t>
            </a:r>
            <a:r>
              <a:rPr lang="en-US" sz="3600" i="1" dirty="0" smtClean="0"/>
              <a:t>–</a:t>
            </a:r>
            <a:r>
              <a:rPr lang="en-US" sz="3600" i="1" dirty="0" err="1" smtClean="0"/>
              <a:t>ly</a:t>
            </a:r>
            <a:r>
              <a:rPr lang="en-US" sz="3600" dirty="0" smtClean="0"/>
              <a:t>.</a:t>
            </a:r>
            <a:endParaRPr lang="en-US" sz="36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0480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Some examples are:</a:t>
            </a:r>
          </a:p>
          <a:p>
            <a:pPr lvl="6">
              <a:buFont typeface="Arial" pitchFamily="34" charset="0"/>
              <a:buChar char="•"/>
            </a:pPr>
            <a:r>
              <a:rPr lang="en-US" sz="2000" dirty="0" smtClean="0"/>
              <a:t>Fearfully</a:t>
            </a:r>
          </a:p>
          <a:p>
            <a:pPr lvl="3">
              <a:buFont typeface="Arial" pitchFamily="34" charset="0"/>
              <a:buChar char="•"/>
            </a:pPr>
            <a:endParaRPr lang="en-US" sz="2000" dirty="0"/>
          </a:p>
          <a:p>
            <a:pPr lvl="6">
              <a:buFont typeface="Arial" pitchFamily="34" charset="0"/>
              <a:buChar char="•"/>
            </a:pPr>
            <a:r>
              <a:rPr lang="en-US" sz="2000" dirty="0" smtClean="0"/>
              <a:t>Quickly</a:t>
            </a:r>
          </a:p>
          <a:p>
            <a:pPr lvl="3">
              <a:buFont typeface="Arial" pitchFamily="34" charset="0"/>
              <a:buChar char="•"/>
            </a:pPr>
            <a:endParaRPr lang="en-US" sz="2000" dirty="0"/>
          </a:p>
          <a:p>
            <a:pPr lvl="6">
              <a:buFont typeface="Arial" pitchFamily="34" charset="0"/>
              <a:buChar char="•"/>
            </a:pPr>
            <a:r>
              <a:rPr lang="en-US" sz="2000" dirty="0" smtClean="0"/>
              <a:t>Carefully</a:t>
            </a:r>
          </a:p>
          <a:p>
            <a:pPr lvl="3">
              <a:buFont typeface="Arial" pitchFamily="34" charset="0"/>
              <a:buChar char="•"/>
            </a:pPr>
            <a:endParaRPr lang="en-US" sz="2000" dirty="0"/>
          </a:p>
          <a:p>
            <a:pPr lvl="6">
              <a:buFont typeface="Arial" pitchFamily="34" charset="0"/>
              <a:buChar char="•"/>
            </a:pPr>
            <a:r>
              <a:rPr lang="en-US" sz="2000" dirty="0" smtClean="0"/>
              <a:t>Slowly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53000" y="3352800"/>
            <a:ext cx="2971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Swiftly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Kindly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Completely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Perfectly</a:t>
            </a:r>
          </a:p>
        </p:txBody>
      </p:sp>
      <p:pic>
        <p:nvPicPr>
          <p:cNvPr id="17410" name="Picture 2" descr="http://pictures.directnews.co.uk/liveimages/Fearful+face_695_18378860_0_0_7006455_3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2895600"/>
            <a:ext cx="2667000" cy="3048000"/>
          </a:xfrm>
          <a:prstGeom prst="rect">
            <a:avLst/>
          </a:prstGeom>
          <a:noFill/>
        </p:spPr>
      </p:pic>
      <p:pic>
        <p:nvPicPr>
          <p:cNvPr id="11" name="Picture 10" descr="Running Rabbit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77000" y="1905000"/>
            <a:ext cx="2047875" cy="1956858"/>
          </a:xfrm>
          <a:prstGeom prst="rect">
            <a:avLst/>
          </a:prstGeom>
        </p:spPr>
      </p:pic>
      <p:pic>
        <p:nvPicPr>
          <p:cNvPr id="12" name="Picture 11" descr="Old Man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62800" y="3657600"/>
            <a:ext cx="1447800" cy="2547571"/>
          </a:xfrm>
          <a:prstGeom prst="rect">
            <a:avLst/>
          </a:prstGeom>
        </p:spPr>
      </p:pic>
      <p:pic>
        <p:nvPicPr>
          <p:cNvPr id="13" name="Scream.wav">
            <a:hlinkClick r:id="" action="ppaction://media"/>
          </p:cNvPr>
          <p:cNvPicPr>
            <a:picLocks noRot="1" noChangeAspect="1"/>
          </p:cNvPicPr>
          <p:nvPr>
            <a:wavAudioFile r:embed="rId1" name="Scream.wav"/>
          </p:nvPr>
        </p:nvPicPr>
        <p:blipFill>
          <a:blip r:embed="rId9" cstate="print"/>
          <a:stretch>
            <a:fillRect/>
          </a:stretch>
        </p:blipFill>
        <p:spPr>
          <a:xfrm>
            <a:off x="8839200" y="0"/>
            <a:ext cx="304800" cy="304800"/>
          </a:xfrm>
          <a:prstGeom prst="rect">
            <a:avLst/>
          </a:prstGeom>
        </p:spPr>
      </p:pic>
      <p:pic>
        <p:nvPicPr>
          <p:cNvPr id="14" name="Boing.wav">
            <a:hlinkClick r:id="" action="ppaction://media"/>
          </p:cNvPr>
          <p:cNvPicPr>
            <a:picLocks noRot="1" noChangeAspect="1"/>
          </p:cNvPicPr>
          <p:nvPr>
            <a:wavAudioFile r:embed="rId2" name="Boing.wav"/>
          </p:nvPr>
        </p:nvPicPr>
        <p:blipFill>
          <a:blip r:embed="rId10" cstate="print"/>
          <a:stretch>
            <a:fillRect/>
          </a:stretch>
        </p:blipFill>
        <p:spPr>
          <a:xfrm>
            <a:off x="8839200" y="0"/>
            <a:ext cx="304800" cy="304800"/>
          </a:xfrm>
          <a:prstGeom prst="rect">
            <a:avLst/>
          </a:prstGeom>
        </p:spPr>
      </p:pic>
      <p:pic>
        <p:nvPicPr>
          <p:cNvPr id="16" name="Cough.wav">
            <a:hlinkClick r:id="" action="ppaction://media"/>
          </p:cNvPr>
          <p:cNvPicPr>
            <a:picLocks noRot="1" noChangeAspect="1"/>
          </p:cNvPicPr>
          <p:nvPr>
            <a:wavAudioFile r:embed="rId3" name="Cough.wav"/>
          </p:nvPr>
        </p:nvPicPr>
        <p:blipFill>
          <a:blip r:embed="rId11" cstate="print"/>
          <a:stretch>
            <a:fillRect/>
          </a:stretch>
        </p:blipFill>
        <p:spPr>
          <a:xfrm>
            <a:off x="883920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5" dur="1248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3" dur="699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1" dur="117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>
                <p:cTn id="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>
                <p:cTn id="7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7" grpId="0" uiExpand="1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990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Can Also Use Them To Compare!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5720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Some adverbs compare two or more actions.</a:t>
            </a:r>
          </a:p>
          <a:p>
            <a:pPr algn="ctr"/>
            <a:r>
              <a:rPr lang="en-US" dirty="0" smtClean="0"/>
              <a:t>Add </a:t>
            </a:r>
            <a:r>
              <a:rPr lang="en-US" i="1" dirty="0" smtClean="0"/>
              <a:t>–</a:t>
            </a:r>
            <a:r>
              <a:rPr lang="en-US" i="1" dirty="0" err="1" smtClean="0"/>
              <a:t>er</a:t>
            </a:r>
            <a:r>
              <a:rPr lang="en-US" i="1" dirty="0" smtClean="0"/>
              <a:t> </a:t>
            </a:r>
            <a:r>
              <a:rPr lang="en-US" dirty="0" smtClean="0"/>
              <a:t>to compare </a:t>
            </a:r>
            <a:r>
              <a:rPr lang="en-US" b="1" u="sng" dirty="0" smtClean="0"/>
              <a:t>two</a:t>
            </a:r>
            <a:r>
              <a:rPr lang="en-US" dirty="0" smtClean="0"/>
              <a:t> actions</a:t>
            </a:r>
          </a:p>
          <a:p>
            <a:pPr algn="ctr">
              <a:buNone/>
            </a:pPr>
            <a:r>
              <a:rPr lang="en-US" dirty="0" smtClean="0"/>
              <a:t>ex. </a:t>
            </a:r>
            <a:r>
              <a:rPr lang="en-US" dirty="0" err="1" smtClean="0"/>
              <a:t>slow</a:t>
            </a:r>
            <a:r>
              <a:rPr lang="en-US" dirty="0" err="1" smtClean="0">
                <a:sym typeface="Wingdings" pitchFamily="2" charset="2"/>
              </a:rPr>
              <a:t>slower</a:t>
            </a:r>
            <a:r>
              <a:rPr lang="en-US" dirty="0" smtClean="0">
                <a:sym typeface="Wingdings" pitchFamily="2" charset="2"/>
              </a:rPr>
              <a:t> (I am </a:t>
            </a:r>
            <a:r>
              <a:rPr lang="en-US" i="1" dirty="0" smtClean="0">
                <a:sym typeface="Wingdings" pitchFamily="2" charset="2"/>
              </a:rPr>
              <a:t>slower</a:t>
            </a:r>
            <a:r>
              <a:rPr lang="en-US" dirty="0" smtClean="0">
                <a:sym typeface="Wingdings" pitchFamily="2" charset="2"/>
              </a:rPr>
              <a:t> than a cougar.)</a:t>
            </a:r>
          </a:p>
          <a:p>
            <a:pPr algn="ctr">
              <a:buNone/>
            </a:pPr>
            <a:endParaRPr lang="en-US" dirty="0" smtClean="0">
              <a:sym typeface="Wingdings" pitchFamily="2" charset="2"/>
            </a:endParaRPr>
          </a:p>
          <a:p>
            <a:pPr algn="ctr">
              <a:buNone/>
            </a:pPr>
            <a:endParaRPr lang="en-US" dirty="0" smtClean="0">
              <a:sym typeface="Wingdings" pitchFamily="2" charset="2"/>
            </a:endParaRPr>
          </a:p>
          <a:p>
            <a:pPr algn="ctr"/>
            <a:r>
              <a:rPr lang="en-US" dirty="0" smtClean="0">
                <a:sym typeface="Wingdings" pitchFamily="2" charset="2"/>
              </a:rPr>
              <a:t>Add </a:t>
            </a:r>
            <a:r>
              <a:rPr lang="en-US" i="1" dirty="0" smtClean="0">
                <a:sym typeface="Wingdings" pitchFamily="2" charset="2"/>
              </a:rPr>
              <a:t>–</a:t>
            </a:r>
            <a:r>
              <a:rPr lang="en-US" i="1" dirty="0" err="1" smtClean="0">
                <a:sym typeface="Wingdings" pitchFamily="2" charset="2"/>
              </a:rPr>
              <a:t>est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to compare </a:t>
            </a:r>
            <a:r>
              <a:rPr lang="en-US" u="sng" dirty="0" smtClean="0">
                <a:sym typeface="Wingdings" pitchFamily="2" charset="2"/>
              </a:rPr>
              <a:t>three or more</a:t>
            </a:r>
            <a:r>
              <a:rPr lang="en-US" dirty="0" smtClean="0">
                <a:sym typeface="Wingdings" pitchFamily="2" charset="2"/>
              </a:rPr>
              <a:t> actions</a:t>
            </a:r>
          </a:p>
          <a:p>
            <a:pPr algn="ctr">
              <a:buNone/>
            </a:pPr>
            <a:r>
              <a:rPr lang="en-US" dirty="0" smtClean="0">
                <a:sym typeface="Wingdings" pitchFamily="2" charset="2"/>
              </a:rPr>
              <a:t>ex. </a:t>
            </a:r>
            <a:r>
              <a:rPr lang="en-US" dirty="0" err="1" smtClean="0">
                <a:sym typeface="Wingdings" pitchFamily="2" charset="2"/>
              </a:rPr>
              <a:t>slowslowest</a:t>
            </a:r>
            <a:r>
              <a:rPr lang="en-US" dirty="0" smtClean="0">
                <a:sym typeface="Wingdings" pitchFamily="2" charset="2"/>
              </a:rPr>
              <a:t>(A turtle is the slowest animal.)</a:t>
            </a:r>
          </a:p>
        </p:txBody>
      </p:sp>
      <p:pic>
        <p:nvPicPr>
          <p:cNvPr id="4" name="Picture 3" descr="Mini Stick Gu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2971800"/>
            <a:ext cx="857250" cy="1008529"/>
          </a:xfrm>
          <a:prstGeom prst="rect">
            <a:avLst/>
          </a:prstGeom>
        </p:spPr>
      </p:pic>
      <p:pic>
        <p:nvPicPr>
          <p:cNvPr id="18434" name="Picture 2" descr="http://classic.sidwell.edu/LS_Math_Adventures/AN00551_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971800"/>
            <a:ext cx="1694296" cy="1084913"/>
          </a:xfrm>
          <a:prstGeom prst="rect">
            <a:avLst/>
          </a:prstGeom>
          <a:noFill/>
        </p:spPr>
      </p:pic>
      <p:pic>
        <p:nvPicPr>
          <p:cNvPr id="7" name="Jaguar.wav">
            <a:hlinkClick r:id="" action="ppaction://media"/>
          </p:cNvPr>
          <p:cNvPicPr>
            <a:picLocks noRot="1" noChangeAspect="1"/>
          </p:cNvPicPr>
          <p:nvPr>
            <a:wavAudioFile r:embed="rId1" name="Jaguar.wav"/>
          </p:nvPr>
        </p:nvPicPr>
        <p:blipFill>
          <a:blip r:embed="rId5" cstate="print"/>
          <a:stretch>
            <a:fillRect/>
          </a:stretch>
        </p:blipFill>
        <p:spPr>
          <a:xfrm>
            <a:off x="8839200" y="0"/>
            <a:ext cx="304800" cy="304800"/>
          </a:xfrm>
          <a:prstGeom prst="rect">
            <a:avLst/>
          </a:prstGeom>
        </p:spPr>
      </p:pic>
      <p:pic>
        <p:nvPicPr>
          <p:cNvPr id="18436" name="Picture 4" descr="http://www.webweaver.nu/clipart/img/nature/turtles/turtle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" y="5029199"/>
            <a:ext cx="1524000" cy="11061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171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Remember…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adverb ends in </a:t>
            </a:r>
            <a:r>
              <a:rPr lang="en-US" i="1" dirty="0" smtClean="0"/>
              <a:t>–</a:t>
            </a:r>
            <a:r>
              <a:rPr lang="en-US" i="1" dirty="0" err="1" smtClean="0"/>
              <a:t>ly</a:t>
            </a:r>
            <a:r>
              <a:rPr lang="en-US" dirty="0" smtClean="0"/>
              <a:t>, use the words </a:t>
            </a:r>
            <a:r>
              <a:rPr lang="en-US" b="1" dirty="0" smtClean="0"/>
              <a:t>more</a:t>
            </a:r>
            <a:r>
              <a:rPr lang="en-US" dirty="0" smtClean="0"/>
              <a:t>, </a:t>
            </a:r>
            <a:r>
              <a:rPr lang="en-US" b="1" dirty="0" smtClean="0"/>
              <a:t>most</a:t>
            </a:r>
            <a:r>
              <a:rPr lang="en-US" dirty="0" smtClean="0"/>
              <a:t>, </a:t>
            </a:r>
            <a:r>
              <a:rPr lang="en-US" b="1" dirty="0" smtClean="0"/>
              <a:t>less</a:t>
            </a:r>
            <a:r>
              <a:rPr lang="en-US" dirty="0" smtClean="0"/>
              <a:t>, or </a:t>
            </a:r>
            <a:r>
              <a:rPr lang="en-US" b="1" dirty="0" smtClean="0"/>
              <a:t>least</a:t>
            </a:r>
            <a:r>
              <a:rPr lang="en-US" dirty="0" smtClean="0"/>
              <a:t> when comparing</a:t>
            </a:r>
          </a:p>
          <a:p>
            <a:pPr>
              <a:buNone/>
            </a:pPr>
            <a:r>
              <a:rPr lang="en-US" dirty="0" smtClean="0"/>
              <a:t>	   ex. The pig runs </a:t>
            </a:r>
            <a:r>
              <a:rPr lang="en-US" i="1" dirty="0" smtClean="0"/>
              <a:t>more </a:t>
            </a:r>
            <a:r>
              <a:rPr lang="en-US" b="1" i="1" dirty="0" smtClean="0"/>
              <a:t>slowly </a:t>
            </a:r>
            <a:r>
              <a:rPr lang="en-US" dirty="0" smtClean="0"/>
              <a:t>than a dog.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ex. I am the </a:t>
            </a:r>
            <a:r>
              <a:rPr lang="en-US" i="1" dirty="0" smtClean="0"/>
              <a:t>least </a:t>
            </a:r>
            <a:r>
              <a:rPr lang="en-US" b="1" dirty="0" smtClean="0"/>
              <a:t>likely </a:t>
            </a:r>
            <a:r>
              <a:rPr lang="en-US" dirty="0" smtClean="0"/>
              <a:t>person to become famous.</a:t>
            </a:r>
            <a:endParaRPr lang="en-US" dirty="0"/>
          </a:p>
        </p:txBody>
      </p:sp>
      <p:pic>
        <p:nvPicPr>
          <p:cNvPr id="21506" name="Picture 2" descr="http://www.asianfamilyfoods.com/prodimages/Pig_carto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2895600"/>
            <a:ext cx="1676400" cy="1238673"/>
          </a:xfrm>
          <a:prstGeom prst="rect">
            <a:avLst/>
          </a:prstGeom>
          <a:noFill/>
        </p:spPr>
      </p:pic>
      <p:pic>
        <p:nvPicPr>
          <p:cNvPr id="21508" name="Picture 4" descr="http://georgecoghill.com/blog/wp-content/uploads/2007/10/puppy-dog-cartoon-character-with-colla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2895600"/>
            <a:ext cx="1828800" cy="1219199"/>
          </a:xfrm>
          <a:prstGeom prst="rect">
            <a:avLst/>
          </a:prstGeom>
          <a:noFill/>
        </p:spPr>
      </p:pic>
      <p:pic>
        <p:nvPicPr>
          <p:cNvPr id="6" name="Picture 5" descr="los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76600" y="4876800"/>
            <a:ext cx="2819400" cy="1752600"/>
          </a:xfrm>
          <a:prstGeom prst="rect">
            <a:avLst/>
          </a:prstGeom>
        </p:spPr>
      </p:pic>
      <p:pic>
        <p:nvPicPr>
          <p:cNvPr id="9" name="Pig.wav">
            <a:hlinkClick r:id="" action="ppaction://media"/>
          </p:cNvPr>
          <p:cNvPicPr>
            <a:picLocks noRot="1" noChangeAspect="1"/>
          </p:cNvPicPr>
          <p:nvPr>
            <a:wavAudioFile r:embed="rId1" name="Pig.wav"/>
          </p:nvPr>
        </p:nvPicPr>
        <p:blipFill>
          <a:blip r:embed="rId7" cstate="print"/>
          <a:stretch>
            <a:fillRect/>
          </a:stretch>
        </p:blipFill>
        <p:spPr>
          <a:xfrm>
            <a:off x="8839200" y="0"/>
            <a:ext cx="304800" cy="304800"/>
          </a:xfrm>
          <a:prstGeom prst="rect">
            <a:avLst/>
          </a:prstGeom>
        </p:spPr>
      </p:pic>
      <p:pic>
        <p:nvPicPr>
          <p:cNvPr id="10" name="Dog.wav">
            <a:hlinkClick r:id="" action="ppaction://media"/>
          </p:cNvPr>
          <p:cNvPicPr>
            <a:picLocks noRot="1" noChangeAspect="1"/>
          </p:cNvPicPr>
          <p:nvPr>
            <a:wavAudioFile r:embed="rId2" name="Dog.wav"/>
          </p:nvPr>
        </p:nvPicPr>
        <p:blipFill>
          <a:blip r:embed="rId7" cstate="print"/>
          <a:stretch>
            <a:fillRect/>
          </a:stretch>
        </p:blipFill>
        <p:spPr>
          <a:xfrm>
            <a:off x="883920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36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145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990600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 It???</a:t>
            </a:r>
            <a:endParaRPr 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6670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/>
              <a:t>Try </a:t>
            </a:r>
            <a:r>
              <a:rPr lang="en-US" sz="7200" b="1" dirty="0" smtClean="0">
                <a:hlinkClick r:id="rId3"/>
              </a:rPr>
              <a:t>THIS</a:t>
            </a:r>
            <a:r>
              <a:rPr lang="en-US" sz="7200" b="1" dirty="0" smtClean="0"/>
              <a:t>!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337</TotalTime>
  <Words>205</Words>
  <Application>Microsoft Office PowerPoint</Application>
  <PresentationFormat>On-screen Show (4:3)</PresentationFormat>
  <Paragraphs>47</Paragraphs>
  <Slides>6</Slides>
  <Notes>4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Adverbs</vt:lpstr>
      <vt:lpstr>What Is An Adverb?</vt:lpstr>
      <vt:lpstr>When to Use Adverbs</vt:lpstr>
      <vt:lpstr>We Can Also Use Them To Compare!</vt:lpstr>
      <vt:lpstr>Remember…</vt:lpstr>
      <vt:lpstr>Got It???</vt:lpstr>
    </vt:vector>
  </TitlesOfParts>
  <Company>Hazleton Area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Adverbs</dc:title>
  <dc:creator>Hazleton Area School District</dc:creator>
  <cp:lastModifiedBy>User</cp:lastModifiedBy>
  <cp:revision>37</cp:revision>
  <dcterms:created xsi:type="dcterms:W3CDTF">2009-03-26T15:13:59Z</dcterms:created>
  <dcterms:modified xsi:type="dcterms:W3CDTF">2011-10-05T11:26:43Z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